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3" r:id="rId8"/>
    <p:sldId id="264" r:id="rId9"/>
    <p:sldId id="26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9" d="100"/>
          <a:sy n="89" d="100"/>
        </p:scale>
        <p:origin x="61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8/26/2025</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wallpaperflare.com/careers-different-career-paths-being-on-the-fast-track-leadership-wallpaper-agmtg/download/3840x2160"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ecure.smore.com/56ghr" TargetMode="External"/><Relationship Id="rId2" Type="http://schemas.openxmlformats.org/officeDocument/2006/relationships/hyperlink" Target="https://www.onetonline.org/" TargetMode="External"/><Relationship Id="rId1" Type="http://schemas.openxmlformats.org/officeDocument/2006/relationships/slideLayout" Target="../slideLayouts/slideLayout2.xml"/><Relationship Id="rId4" Type="http://schemas.openxmlformats.org/officeDocument/2006/relationships/hyperlink" Target="https://mail.google.com/mail/u/0/#search/transition+discovery+book/FMfcgxwCgpglmfBXMmSrSCVvzzwVgNvd?projector=1&amp;messagePartId=0.1"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pa.gov/content/dam/copapwp-pagov/en/health/documents/topics/documents/programs/infant-and-children-health/The%20FINAL%20Transition%20May%209%202013.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503F6-784B-4C05-998F-0D9938E3CF75}"/>
              </a:ext>
            </a:extLst>
          </p:cNvPr>
          <p:cNvSpPr>
            <a:spLocks noGrp="1"/>
          </p:cNvSpPr>
          <p:nvPr>
            <p:ph type="ctrTitle"/>
          </p:nvPr>
        </p:nvSpPr>
        <p:spPr>
          <a:xfrm>
            <a:off x="2377441" y="1390827"/>
            <a:ext cx="9423699" cy="1388534"/>
          </a:xfrm>
        </p:spPr>
        <p:txBody>
          <a:bodyPr>
            <a:normAutofit fontScale="90000"/>
          </a:bodyPr>
          <a:lstStyle/>
          <a:p>
            <a:pPr algn="l"/>
            <a:r>
              <a:rPr lang="en-US" sz="4000" dirty="0"/>
              <a:t>SECONDARY TRANSITION: </a:t>
            </a:r>
            <a:br>
              <a:rPr lang="en-US" sz="4000" dirty="0"/>
            </a:br>
            <a:br>
              <a:rPr lang="en-US" sz="4000" dirty="0"/>
            </a:br>
            <a:r>
              <a:rPr lang="en-US" sz="3600" dirty="0"/>
              <a:t>In our classrooms, Processes and School Responsibility</a:t>
            </a:r>
          </a:p>
        </p:txBody>
      </p:sp>
      <p:sp>
        <p:nvSpPr>
          <p:cNvPr id="3" name="Subtitle 2">
            <a:extLst>
              <a:ext uri="{FF2B5EF4-FFF2-40B4-BE49-F238E27FC236}">
                <a16:creationId xmlns:a16="http://schemas.microsoft.com/office/drawing/2014/main" id="{73828396-C506-495F-9FBE-5D0692AC1501}"/>
              </a:ext>
            </a:extLst>
          </p:cNvPr>
          <p:cNvSpPr>
            <a:spLocks noGrp="1"/>
          </p:cNvSpPr>
          <p:nvPr>
            <p:ph type="subTitle" idx="1"/>
          </p:nvPr>
        </p:nvSpPr>
        <p:spPr>
          <a:xfrm>
            <a:off x="13005994" y="6110343"/>
            <a:ext cx="77651" cy="533101"/>
          </a:xfrm>
        </p:spPr>
        <p:txBody>
          <a:bodyPr/>
          <a:lstStyle/>
          <a:p>
            <a:endParaRPr lang="en-US" dirty="0"/>
          </a:p>
        </p:txBody>
      </p:sp>
      <p:pic>
        <p:nvPicPr>
          <p:cNvPr id="1026" name="Picture 2" descr="https://lh7-rt.googleusercontent.com/docsz/AD_4nXcr8B79veGfyCPZ9vFBmIG_nqybnFKnsqYUGBAe3008LqxBKf6g5ft2E_sWs7KvfsrQ5pHcPo4vm9sI4Owr-XR9py-26z0MmmBn-qZL0vdazMBsPJ5nSk6Rkl9sh1WJlU99Kgv79UBkztG9KJjiozw?key=fuxCHx1nEyYpgJdzfDfLBQ">
            <a:extLst>
              <a:ext uri="{FF2B5EF4-FFF2-40B4-BE49-F238E27FC236}">
                <a16:creationId xmlns:a16="http://schemas.microsoft.com/office/drawing/2014/main" id="{D1C180E2-41EB-445B-A48A-016D59FFE5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55802" y="3786691"/>
            <a:ext cx="3711389" cy="2323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8564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992C7-69DF-44A1-A5EA-325CD0D7B801}"/>
              </a:ext>
            </a:extLst>
          </p:cNvPr>
          <p:cNvSpPr>
            <a:spLocks noGrp="1"/>
          </p:cNvSpPr>
          <p:nvPr>
            <p:ph type="title"/>
          </p:nvPr>
        </p:nvSpPr>
        <p:spPr>
          <a:xfrm>
            <a:off x="1484311" y="685801"/>
            <a:ext cx="10018713" cy="1325880"/>
          </a:xfrm>
        </p:spPr>
        <p:txBody>
          <a:bodyPr/>
          <a:lstStyle/>
          <a:p>
            <a:r>
              <a:rPr lang="en-US" dirty="0">
                <a:latin typeface="Arial" panose="020B0604020202020204" pitchFamily="34" charset="0"/>
                <a:cs typeface="Arial" panose="020B0604020202020204" pitchFamily="34" charset="0"/>
              </a:rPr>
              <a:t>What is secondary transition?</a:t>
            </a:r>
          </a:p>
        </p:txBody>
      </p:sp>
      <p:sp>
        <p:nvSpPr>
          <p:cNvPr id="3" name="Content Placeholder 2">
            <a:extLst>
              <a:ext uri="{FF2B5EF4-FFF2-40B4-BE49-F238E27FC236}">
                <a16:creationId xmlns:a16="http://schemas.microsoft.com/office/drawing/2014/main" id="{FA3CB98E-97C2-44E1-8F94-4F1B6DCF266B}"/>
              </a:ext>
            </a:extLst>
          </p:cNvPr>
          <p:cNvSpPr>
            <a:spLocks noGrp="1"/>
          </p:cNvSpPr>
          <p:nvPr>
            <p:ph idx="1"/>
          </p:nvPr>
        </p:nvSpPr>
        <p:spPr>
          <a:xfrm>
            <a:off x="1484310" y="2011681"/>
            <a:ext cx="10018713" cy="4012601"/>
          </a:xfrm>
        </p:spPr>
        <p:txBody>
          <a:bodyPr/>
          <a:lstStyle/>
          <a:p>
            <a:pPr>
              <a:buFont typeface="Arial" panose="020B0604020202020204" pitchFamily="34" charset="0"/>
              <a:buChar char="•"/>
            </a:pPr>
            <a:r>
              <a:rPr lang="en-US" dirty="0">
                <a:latin typeface="Arial" panose="020B0604020202020204" pitchFamily="34" charset="0"/>
                <a:cs typeface="Arial" panose="020B0604020202020204" pitchFamily="34" charset="0"/>
              </a:rPr>
              <a:t>In schools, transition planning begins when the student is age 14 OR if they will be turning age 14 within the course of their IEP year</a:t>
            </a:r>
          </a:p>
          <a:p>
            <a:pPr>
              <a:buFont typeface="Arial" panose="020B0604020202020204" pitchFamily="34" charset="0"/>
              <a:buChar char="•"/>
            </a:pPr>
            <a:r>
              <a:rPr lang="en-US" dirty="0">
                <a:latin typeface="Arial" panose="020B0604020202020204" pitchFamily="34" charset="0"/>
                <a:cs typeface="Arial" panose="020B0604020202020204" pitchFamily="34" charset="0"/>
              </a:rPr>
              <a:t>Transition is the process of preparing students with disabilities for life after high school</a:t>
            </a:r>
          </a:p>
          <a:p>
            <a:pPr>
              <a:buFont typeface="Arial" panose="020B0604020202020204" pitchFamily="34" charset="0"/>
              <a:buChar char="•"/>
            </a:pPr>
            <a:r>
              <a:rPr lang="en-US" dirty="0">
                <a:latin typeface="Arial" panose="020B0604020202020204" pitchFamily="34" charset="0"/>
                <a:cs typeface="Arial" panose="020B0604020202020204" pitchFamily="34" charset="0"/>
              </a:rPr>
              <a:t>It includes post-secondary education, vocational training, employment, independent living and community preparation</a:t>
            </a:r>
          </a:p>
          <a:p>
            <a:pPr marL="0" indent="0">
              <a:buNone/>
            </a:pPr>
            <a:endParaRPr lang="en-US" dirty="0"/>
          </a:p>
        </p:txBody>
      </p:sp>
    </p:spTree>
    <p:extLst>
      <p:ext uri="{BB962C8B-B14F-4D97-AF65-F5344CB8AC3E}">
        <p14:creationId xmlns:p14="http://schemas.microsoft.com/office/powerpoint/2010/main" val="1965710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7F0E5-C88A-4E4A-80D6-F6ED7744EB42}"/>
              </a:ext>
            </a:extLst>
          </p:cNvPr>
          <p:cNvSpPr>
            <a:spLocks noGrp="1"/>
          </p:cNvSpPr>
          <p:nvPr>
            <p:ph type="title"/>
          </p:nvPr>
        </p:nvSpPr>
        <p:spPr>
          <a:xfrm>
            <a:off x="1118795" y="685800"/>
            <a:ext cx="11073205" cy="1465729"/>
          </a:xfrm>
        </p:spPr>
        <p:txBody>
          <a:bodyPr/>
          <a:lstStyle/>
          <a:p>
            <a:r>
              <a:rPr lang="en-US" dirty="0">
                <a:latin typeface="Arial" panose="020B0604020202020204" pitchFamily="34" charset="0"/>
                <a:cs typeface="Arial" panose="020B0604020202020204" pitchFamily="34" charset="0"/>
              </a:rPr>
              <a:t>Legal requirements and school responsibility:</a:t>
            </a:r>
          </a:p>
        </p:txBody>
      </p:sp>
      <p:sp>
        <p:nvSpPr>
          <p:cNvPr id="3" name="Content Placeholder 2">
            <a:extLst>
              <a:ext uri="{FF2B5EF4-FFF2-40B4-BE49-F238E27FC236}">
                <a16:creationId xmlns:a16="http://schemas.microsoft.com/office/drawing/2014/main" id="{00EED9D9-FD7E-4AFB-BEFD-6F197058E843}"/>
              </a:ext>
            </a:extLst>
          </p:cNvPr>
          <p:cNvSpPr>
            <a:spLocks noGrp="1"/>
          </p:cNvSpPr>
          <p:nvPr>
            <p:ph idx="1"/>
          </p:nvPr>
        </p:nvSpPr>
        <p:spPr>
          <a:xfrm>
            <a:off x="1484310" y="1871831"/>
            <a:ext cx="10018713" cy="4453665"/>
          </a:xfrm>
        </p:spPr>
        <p:txBody>
          <a:bodyPr>
            <a:normAutofit fontScale="92500" lnSpcReduction="10000"/>
          </a:bodyPr>
          <a:lstStyle/>
          <a:p>
            <a:r>
              <a:rPr lang="en-US" sz="2000" dirty="0">
                <a:latin typeface="Arial" panose="020B0604020202020204" pitchFamily="34" charset="0"/>
                <a:cs typeface="Arial" panose="020B0604020202020204" pitchFamily="34" charset="0"/>
              </a:rPr>
              <a:t>IDEA (2004) vs. ADA</a:t>
            </a:r>
          </a:p>
          <a:p>
            <a:r>
              <a:rPr lang="en-US" sz="2000" dirty="0">
                <a:latin typeface="Arial" panose="020B0604020202020204" pitchFamily="34" charset="0"/>
                <a:cs typeface="Arial" panose="020B0604020202020204" pitchFamily="34" charset="0"/>
              </a:rPr>
              <a:t>By age 14 the IEP MUST include:</a:t>
            </a:r>
          </a:p>
          <a:p>
            <a:pPr lvl="1"/>
            <a:r>
              <a:rPr lang="en-US" sz="1600" dirty="0">
                <a:latin typeface="Arial" panose="020B0604020202020204" pitchFamily="34" charset="0"/>
                <a:cs typeface="Arial" panose="020B0604020202020204" pitchFamily="34" charset="0"/>
              </a:rPr>
              <a:t>Measurable annual postsecondary goals in section III</a:t>
            </a:r>
          </a:p>
          <a:p>
            <a:pPr lvl="1"/>
            <a:r>
              <a:rPr lang="en-US" sz="1600" dirty="0">
                <a:latin typeface="Arial" panose="020B0604020202020204" pitchFamily="34" charset="0"/>
                <a:cs typeface="Arial" panose="020B0604020202020204" pitchFamily="34" charset="0"/>
              </a:rPr>
              <a:t>Transition services and courses of study aligned to those goals			</a:t>
            </a:r>
          </a:p>
          <a:p>
            <a:pPr lvl="1"/>
            <a:r>
              <a:rPr lang="en-US" sz="1600" dirty="0">
                <a:latin typeface="Arial" panose="020B0604020202020204" pitchFamily="34" charset="0"/>
                <a:cs typeface="Arial" panose="020B0604020202020204" pitchFamily="34" charset="0"/>
              </a:rPr>
              <a:t>Documentation of student involvement in planning</a:t>
            </a:r>
            <a:r>
              <a:rPr lang="en-US" dirty="0">
                <a:latin typeface="Arial" panose="020B0604020202020204" pitchFamily="34" charset="0"/>
                <a:cs typeface="Arial" panose="020B0604020202020204" pitchFamily="34" charset="0"/>
              </a:rPr>
              <a:t> </a:t>
            </a:r>
          </a:p>
          <a:p>
            <a:r>
              <a:rPr lang="en-US" sz="2000" dirty="0">
                <a:latin typeface="Arial" panose="020B0604020202020204" pitchFamily="34" charset="0"/>
                <a:cs typeface="Arial" panose="020B0604020202020204" pitchFamily="34" charset="0"/>
              </a:rPr>
              <a:t>Schools are responsible for:</a:t>
            </a:r>
          </a:p>
          <a:p>
            <a:pPr lvl="1"/>
            <a:r>
              <a:rPr lang="en-US" sz="1600" dirty="0">
                <a:latin typeface="Arial" panose="020B0604020202020204" pitchFamily="34" charset="0"/>
                <a:cs typeface="Arial" panose="020B0604020202020204" pitchFamily="34" charset="0"/>
              </a:rPr>
              <a:t>Completing transition assessments with student (assessing interests, strengths, need and preferences) – </a:t>
            </a:r>
            <a:r>
              <a:rPr lang="en-US" sz="1600" u="sng" dirty="0">
                <a:latin typeface="Arial" panose="020B0604020202020204" pitchFamily="34" charset="0"/>
                <a:cs typeface="Arial" panose="020B0604020202020204" pitchFamily="34" charset="0"/>
              </a:rPr>
              <a:t>Student’s are encouraged to take an active role in their own planning</a:t>
            </a:r>
          </a:p>
          <a:p>
            <a:pPr lvl="1"/>
            <a:r>
              <a:rPr lang="en-US" sz="1600" dirty="0">
                <a:latin typeface="Arial" panose="020B0604020202020204" pitchFamily="34" charset="0"/>
                <a:cs typeface="Arial" panose="020B0604020202020204" pitchFamily="34" charset="0"/>
              </a:rPr>
              <a:t>Developing transition grid within the IEP</a:t>
            </a:r>
          </a:p>
          <a:p>
            <a:pPr lvl="1"/>
            <a:r>
              <a:rPr lang="en-US" sz="1600" dirty="0">
                <a:latin typeface="Arial" panose="020B0604020202020204" pitchFamily="34" charset="0"/>
                <a:cs typeface="Arial" panose="020B0604020202020204" pitchFamily="34" charset="0"/>
              </a:rPr>
              <a:t>Inviting the student to the IEP meeting</a:t>
            </a:r>
          </a:p>
          <a:p>
            <a:pPr lvl="1"/>
            <a:r>
              <a:rPr lang="en-US" sz="1600" dirty="0">
                <a:latin typeface="Arial" panose="020B0604020202020204" pitchFamily="34" charset="0"/>
                <a:cs typeface="Arial" panose="020B0604020202020204" pitchFamily="34" charset="0"/>
              </a:rPr>
              <a:t>Collaborating with agencies and families</a:t>
            </a:r>
          </a:p>
          <a:p>
            <a:pPr lvl="1"/>
            <a:r>
              <a:rPr lang="en-US" sz="1600" dirty="0">
                <a:latin typeface="Arial" panose="020B0604020202020204" pitchFamily="34" charset="0"/>
                <a:cs typeface="Arial" panose="020B0604020202020204" pitchFamily="34" charset="0"/>
              </a:rPr>
              <a:t>Providing opportunities for skill-building in real-life settings</a:t>
            </a:r>
          </a:p>
          <a:p>
            <a:pPr lvl="1"/>
            <a:r>
              <a:rPr lang="en-US" sz="1600" dirty="0">
                <a:latin typeface="Arial" panose="020B0604020202020204" pitchFamily="34" charset="0"/>
                <a:cs typeface="Arial" panose="020B0604020202020204" pitchFamily="34" charset="0"/>
              </a:rPr>
              <a:t>Providing meaningful experiences		</a:t>
            </a:r>
          </a:p>
          <a:p>
            <a:pPr lvl="1"/>
            <a:endParaRPr lang="en-US" sz="16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4A829328-2D31-48E9-94C3-1A8A2D89BD41}"/>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8616875" y="5131398"/>
            <a:ext cx="2388198" cy="1194098"/>
          </a:xfrm>
          <a:prstGeom prst="rect">
            <a:avLst/>
          </a:prstGeom>
        </p:spPr>
      </p:pic>
    </p:spTree>
    <p:extLst>
      <p:ext uri="{BB962C8B-B14F-4D97-AF65-F5344CB8AC3E}">
        <p14:creationId xmlns:p14="http://schemas.microsoft.com/office/powerpoint/2010/main" val="4044381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4BD6E-53AB-4794-8364-1193261B3D8F}"/>
              </a:ext>
            </a:extLst>
          </p:cNvPr>
          <p:cNvSpPr>
            <a:spLocks noGrp="1"/>
          </p:cNvSpPr>
          <p:nvPr>
            <p:ph type="title"/>
          </p:nvPr>
        </p:nvSpPr>
        <p:spPr>
          <a:xfrm>
            <a:off x="1484311" y="419549"/>
            <a:ext cx="10018713" cy="1344706"/>
          </a:xfrm>
        </p:spPr>
        <p:txBody>
          <a:bodyPr/>
          <a:lstStyle/>
          <a:p>
            <a:r>
              <a:rPr lang="en-US" dirty="0">
                <a:latin typeface="Arial" panose="020B0604020202020204" pitchFamily="34" charset="0"/>
                <a:cs typeface="Arial" panose="020B0604020202020204" pitchFamily="34" charset="0"/>
              </a:rPr>
              <a:t>Where are these transition services located within the IEP?</a:t>
            </a:r>
          </a:p>
        </p:txBody>
      </p:sp>
      <p:sp>
        <p:nvSpPr>
          <p:cNvPr id="3" name="Content Placeholder 2">
            <a:extLst>
              <a:ext uri="{FF2B5EF4-FFF2-40B4-BE49-F238E27FC236}">
                <a16:creationId xmlns:a16="http://schemas.microsoft.com/office/drawing/2014/main" id="{0BE5B489-4CEF-4387-B2CC-99FDB8C19C6E}"/>
              </a:ext>
            </a:extLst>
          </p:cNvPr>
          <p:cNvSpPr>
            <a:spLocks noGrp="1"/>
          </p:cNvSpPr>
          <p:nvPr>
            <p:ph idx="1"/>
          </p:nvPr>
        </p:nvSpPr>
        <p:spPr>
          <a:xfrm>
            <a:off x="1484310" y="1764255"/>
            <a:ext cx="10018713" cy="4851698"/>
          </a:xfrm>
        </p:spPr>
        <p:txBody>
          <a:bodyPr>
            <a:normAutofit fontScale="25000" lnSpcReduction="20000"/>
          </a:bodyPr>
          <a:lstStyle/>
          <a:p>
            <a:r>
              <a:rPr lang="en-US" sz="6400" dirty="0">
                <a:latin typeface="Arial" panose="020B0604020202020204" pitchFamily="34" charset="0"/>
                <a:cs typeface="Arial" panose="020B0604020202020204" pitchFamily="34" charset="0"/>
              </a:rPr>
              <a:t>PEL’s of Academic Achievement (Section II)</a:t>
            </a:r>
          </a:p>
          <a:p>
            <a:pPr lvl="1"/>
            <a:r>
              <a:rPr lang="en-US" sz="4800" i="1" dirty="0">
                <a:latin typeface="Arial" panose="020B0604020202020204" pitchFamily="34" charset="0"/>
                <a:cs typeface="Arial" panose="020B0604020202020204" pitchFamily="34" charset="0"/>
              </a:rPr>
              <a:t>Present levels related to current postsecondary transition goals if the student’s age is 14, or younger if determined appropriate by the IEP team (e.g., results of formative assessments, curriculum-based assessments, progress toward current goals)</a:t>
            </a:r>
            <a:endParaRPr lang="en-US" sz="4800" dirty="0">
              <a:latin typeface="Arial" panose="020B0604020202020204" pitchFamily="34" charset="0"/>
              <a:cs typeface="Arial" panose="020B0604020202020204" pitchFamily="34" charset="0"/>
            </a:endParaRPr>
          </a:p>
          <a:p>
            <a:pPr marL="0" indent="0">
              <a:buNone/>
            </a:pPr>
            <a:endParaRPr lang="en-US" sz="4800" dirty="0">
              <a:latin typeface="Arial" panose="020B0604020202020204" pitchFamily="34" charset="0"/>
              <a:cs typeface="Arial" panose="020B0604020202020204" pitchFamily="34" charset="0"/>
            </a:endParaRPr>
          </a:p>
          <a:p>
            <a:pPr marL="0" indent="0">
              <a:buNone/>
            </a:pPr>
            <a:r>
              <a:rPr lang="en-US" sz="4000" dirty="0">
                <a:latin typeface="Arial" panose="020B0604020202020204" pitchFamily="34" charset="0"/>
                <a:cs typeface="Arial" panose="020B0604020202020204" pitchFamily="34" charset="0"/>
              </a:rPr>
              <a:t>***Sample***</a:t>
            </a:r>
          </a:p>
          <a:p>
            <a:pPr marL="0" indent="0">
              <a:buNone/>
            </a:pPr>
            <a:r>
              <a:rPr lang="en-US" sz="4000" dirty="0">
                <a:latin typeface="Arial" panose="020B0604020202020204" pitchFamily="34" charset="0"/>
                <a:cs typeface="Arial" panose="020B0604020202020204" pitchFamily="34" charset="0"/>
              </a:rPr>
              <a:t>**PATHWAY TO GRADUATION ACT 158**</a:t>
            </a:r>
            <a:br>
              <a:rPr lang="en-US" sz="4000" dirty="0">
                <a:latin typeface="Arial" panose="020B0604020202020204" pitchFamily="34" charset="0"/>
                <a:cs typeface="Arial" panose="020B0604020202020204" pitchFamily="34" charset="0"/>
              </a:rPr>
            </a:br>
            <a:r>
              <a:rPr lang="en-US" sz="4000" dirty="0">
                <a:latin typeface="Arial" panose="020B0604020202020204" pitchFamily="34" charset="0"/>
                <a:cs typeface="Arial" panose="020B0604020202020204" pitchFamily="34" charset="0"/>
              </a:rPr>
              <a:t>****, thus far has not been successful in passing his Keystone exams. This eliminates Pathways 1 &amp; 2. He may be eligible for Pathway 3 (NOCTI) through his STEAM Pathways to Health Professions course.  *** will more than likely have to meet his Pathway to Graduation using Pathways 4 (Alternate Assessment) or 5 (Evidenced Based).</a:t>
            </a:r>
            <a:br>
              <a:rPr lang="en-US" sz="4000" dirty="0">
                <a:latin typeface="Arial" panose="020B0604020202020204" pitchFamily="34" charset="0"/>
                <a:cs typeface="Arial" panose="020B0604020202020204" pitchFamily="34" charset="0"/>
              </a:rPr>
            </a:br>
            <a:br>
              <a:rPr lang="en-US" sz="4000" dirty="0">
                <a:latin typeface="Arial" panose="020B0604020202020204" pitchFamily="34" charset="0"/>
                <a:cs typeface="Arial" panose="020B0604020202020204" pitchFamily="34" charset="0"/>
              </a:rPr>
            </a:br>
            <a:endParaRPr lang="en-US" sz="4000" dirty="0">
              <a:latin typeface="Arial" panose="020B0604020202020204" pitchFamily="34" charset="0"/>
              <a:cs typeface="Arial" panose="020B0604020202020204" pitchFamily="34" charset="0"/>
            </a:endParaRPr>
          </a:p>
          <a:p>
            <a:pPr marL="0" indent="0">
              <a:buNone/>
            </a:pPr>
            <a:r>
              <a:rPr lang="en-US" sz="4000" dirty="0">
                <a:latin typeface="Arial" panose="020B0604020202020204" pitchFamily="34" charset="0"/>
                <a:cs typeface="Arial" panose="020B0604020202020204" pitchFamily="34" charset="0"/>
              </a:rPr>
              <a:t>TRANSITION:</a:t>
            </a:r>
          </a:p>
          <a:p>
            <a:pPr marL="0" indent="0">
              <a:buNone/>
            </a:pPr>
            <a:r>
              <a:rPr lang="en-US" sz="4000" dirty="0">
                <a:latin typeface="Arial" panose="020B0604020202020204" pitchFamily="34" charset="0"/>
                <a:cs typeface="Arial" panose="020B0604020202020204" pitchFamily="34" charset="0"/>
              </a:rPr>
              <a:t>Ms. Kunkle completed ***'s transition interview with him in August 2025. *** indicated that he would like to have a career doing something in the heath care field maybe with nursing or an x-ray technician. He is most looking forward to Government &amp; Economics this year and realizes that he struggles most when he is in math classes. *** does not have his permit or driver license yet. He plans to get her permit soon and then his permanent license when he turns 18 in October. Previously he has worked for _____. He worked front end for one year at the ______ and about 3 months at the _____. *** has not been employed for about a year now, but recently applied at the McDonalds in Indiana. </a:t>
            </a:r>
            <a:br>
              <a:rPr lang="en-US" sz="4000" dirty="0">
                <a:latin typeface="Arial" panose="020B0604020202020204" pitchFamily="34" charset="0"/>
                <a:cs typeface="Arial" panose="020B0604020202020204" pitchFamily="34" charset="0"/>
              </a:rPr>
            </a:br>
            <a:endParaRPr lang="en-US" sz="4000" dirty="0">
              <a:latin typeface="Arial" panose="020B0604020202020204" pitchFamily="34" charset="0"/>
              <a:cs typeface="Arial" panose="020B0604020202020204" pitchFamily="34" charset="0"/>
            </a:endParaRPr>
          </a:p>
          <a:p>
            <a:pPr marL="0" indent="0">
              <a:buNone/>
            </a:pPr>
            <a:r>
              <a:rPr lang="en-US" sz="4000" dirty="0">
                <a:latin typeface="Arial" panose="020B0604020202020204" pitchFamily="34" charset="0"/>
                <a:cs typeface="Arial" panose="020B0604020202020204" pitchFamily="34" charset="0"/>
              </a:rPr>
              <a:t>Upon graduation he would like to remain living close to Indiana somewhere either continuing to live with his family or with a roommate. *** indicated that his chores at home include doing the dishes and his own laundry. He said he still need additional instruction in cooking. *** was not sure if he had a checking account, but knew he has a savings account with a debit card. He does not have access to a credit card. He could indicate who his doctors are and knows how to schedule an appointment if necessary. *** said his parents have his social security card and birth certificate. He has health insurance through his parents.</a:t>
            </a:r>
            <a:br>
              <a:rPr lang="en-US" sz="4000" dirty="0">
                <a:latin typeface="Arial" panose="020B0604020202020204" pitchFamily="34" charset="0"/>
                <a:cs typeface="Arial" panose="020B0604020202020204" pitchFamily="34" charset="0"/>
              </a:rPr>
            </a:br>
            <a:r>
              <a:rPr lang="en-US" sz="4000" dirty="0">
                <a:latin typeface="Arial" panose="020B0604020202020204" pitchFamily="34" charset="0"/>
                <a:cs typeface="Arial" panose="020B0604020202020204" pitchFamily="34" charset="0"/>
              </a:rPr>
              <a:t> </a:t>
            </a:r>
          </a:p>
          <a:p>
            <a:pPr marL="0" indent="0">
              <a:buNone/>
            </a:pPr>
            <a:r>
              <a:rPr lang="en-US" sz="4000" dirty="0">
                <a:latin typeface="Arial" panose="020B0604020202020204" pitchFamily="34" charset="0"/>
                <a:cs typeface="Arial" panose="020B0604020202020204" pitchFamily="34" charset="0"/>
              </a:rPr>
              <a:t>This is a similar occupation to what *** had expressed during his previous IEP meeting. He is remaining in the health care career area.</a:t>
            </a:r>
          </a:p>
          <a:p>
            <a:endParaRPr lang="en-US" sz="4000" dirty="0">
              <a:latin typeface="Arial" panose="020B0604020202020204" pitchFamily="34" charset="0"/>
              <a:cs typeface="Arial" panose="020B0604020202020204" pitchFamily="34" charset="0"/>
            </a:endParaRPr>
          </a:p>
          <a:p>
            <a:pPr marL="0" indent="0">
              <a:buNone/>
            </a:pPr>
            <a:r>
              <a:rPr lang="en-US" sz="4000" dirty="0">
                <a:latin typeface="Arial" panose="020B0604020202020204" pitchFamily="34" charset="0"/>
                <a:cs typeface="Arial" panose="020B0604020202020204" pitchFamily="34" charset="0"/>
              </a:rPr>
              <a:t>AGENCY PARTICIPATION:</a:t>
            </a:r>
            <a:br>
              <a:rPr lang="en-US" sz="4000" dirty="0">
                <a:latin typeface="Arial" panose="020B0604020202020204" pitchFamily="34" charset="0"/>
                <a:cs typeface="Arial" panose="020B0604020202020204" pitchFamily="34" charset="0"/>
              </a:rPr>
            </a:br>
            <a:r>
              <a:rPr lang="en-US" sz="4000" dirty="0">
                <a:latin typeface="Arial" panose="020B0604020202020204" pitchFamily="34" charset="0"/>
                <a:cs typeface="Arial" panose="020B0604020202020204" pitchFamily="34" charset="0"/>
              </a:rPr>
              <a:t>Previously, OVR has been invited to ***'s IEP meeting. ***'s mother has been provided with information regarding OVR services. To date, *** does not have an open application.</a:t>
            </a:r>
          </a:p>
          <a:p>
            <a:endParaRPr lang="en-US" sz="40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620424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87B63-6CDF-43D2-BCD9-5918C24405B4}"/>
              </a:ext>
            </a:extLst>
          </p:cNvPr>
          <p:cNvSpPr>
            <a:spLocks noGrp="1"/>
          </p:cNvSpPr>
          <p:nvPr>
            <p:ph type="title"/>
          </p:nvPr>
        </p:nvSpPr>
        <p:spPr>
          <a:xfrm>
            <a:off x="1484311" y="685800"/>
            <a:ext cx="10018713" cy="863301"/>
          </a:xfrm>
        </p:spPr>
        <p:txBody>
          <a:bodyPr/>
          <a:lstStyle/>
          <a:p>
            <a:r>
              <a:rPr lang="en-US" dirty="0"/>
              <a:t>Transition services within IEP located </a:t>
            </a:r>
            <a:r>
              <a:rPr lang="en-US" dirty="0" err="1"/>
              <a:t>con’t</a:t>
            </a:r>
            <a:r>
              <a:rPr lang="en-US" dirty="0"/>
              <a:t>:</a:t>
            </a:r>
          </a:p>
        </p:txBody>
      </p:sp>
      <p:sp>
        <p:nvSpPr>
          <p:cNvPr id="3" name="Content Placeholder 2">
            <a:extLst>
              <a:ext uri="{FF2B5EF4-FFF2-40B4-BE49-F238E27FC236}">
                <a16:creationId xmlns:a16="http://schemas.microsoft.com/office/drawing/2014/main" id="{E03D3DAD-ED5A-41C1-B853-258A5743F606}"/>
              </a:ext>
            </a:extLst>
          </p:cNvPr>
          <p:cNvSpPr>
            <a:spLocks noGrp="1"/>
          </p:cNvSpPr>
          <p:nvPr>
            <p:ph idx="1"/>
          </p:nvPr>
        </p:nvSpPr>
        <p:spPr>
          <a:xfrm>
            <a:off x="1484310" y="1597512"/>
            <a:ext cx="10018713" cy="672352"/>
          </a:xfrm>
        </p:spPr>
        <p:txBody>
          <a:bodyPr/>
          <a:lstStyle/>
          <a:p>
            <a:r>
              <a:rPr lang="en-US" dirty="0">
                <a:latin typeface="Arial" panose="020B0604020202020204" pitchFamily="34" charset="0"/>
                <a:cs typeface="Arial" panose="020B0604020202020204" pitchFamily="34" charset="0"/>
              </a:rPr>
              <a:t>Transition Grid (Section III of IEP)</a:t>
            </a:r>
          </a:p>
          <a:p>
            <a:endParaRPr lang="en-US" dirty="0">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C36C0DFF-D46B-484D-B0AB-FCAFBC338D92}"/>
              </a:ext>
            </a:extLst>
          </p:cNvPr>
          <p:cNvGraphicFramePr>
            <a:graphicFrameLocks noGrp="1"/>
          </p:cNvGraphicFramePr>
          <p:nvPr>
            <p:extLst>
              <p:ext uri="{D42A27DB-BD31-4B8C-83A1-F6EECF244321}">
                <p14:modId xmlns:p14="http://schemas.microsoft.com/office/powerpoint/2010/main" val="988864296"/>
              </p:ext>
            </p:extLst>
          </p:nvPr>
        </p:nvGraphicFramePr>
        <p:xfrm>
          <a:off x="1384395" y="2000922"/>
          <a:ext cx="10233864" cy="3725332"/>
        </p:xfrm>
        <a:graphic>
          <a:graphicData uri="http://schemas.openxmlformats.org/drawingml/2006/table">
            <a:tbl>
              <a:tblPr firstRow="1" bandRow="1">
                <a:tableStyleId>{5C22544A-7EE6-4342-B048-85BDC9FD1C3A}</a:tableStyleId>
              </a:tblPr>
              <a:tblGrid>
                <a:gridCol w="3411288">
                  <a:extLst>
                    <a:ext uri="{9D8B030D-6E8A-4147-A177-3AD203B41FA5}">
                      <a16:colId xmlns:a16="http://schemas.microsoft.com/office/drawing/2014/main" val="63269155"/>
                    </a:ext>
                  </a:extLst>
                </a:gridCol>
                <a:gridCol w="3411288">
                  <a:extLst>
                    <a:ext uri="{9D8B030D-6E8A-4147-A177-3AD203B41FA5}">
                      <a16:colId xmlns:a16="http://schemas.microsoft.com/office/drawing/2014/main" val="2705089143"/>
                    </a:ext>
                  </a:extLst>
                </a:gridCol>
                <a:gridCol w="3411288">
                  <a:extLst>
                    <a:ext uri="{9D8B030D-6E8A-4147-A177-3AD203B41FA5}">
                      <a16:colId xmlns:a16="http://schemas.microsoft.com/office/drawing/2014/main" val="1889182292"/>
                    </a:ext>
                  </a:extLst>
                </a:gridCol>
              </a:tblGrid>
              <a:tr h="645459">
                <a:tc>
                  <a:txBody>
                    <a:bodyPr/>
                    <a:lstStyle/>
                    <a:p>
                      <a:r>
                        <a:rPr lang="en-US" dirty="0">
                          <a:latin typeface="Arial" panose="020B0604020202020204" pitchFamily="34" charset="0"/>
                          <a:cs typeface="Arial" panose="020B0604020202020204" pitchFamily="34" charset="0"/>
                        </a:rPr>
                        <a:t>Education:</a:t>
                      </a:r>
                    </a:p>
                  </a:txBody>
                  <a:tcPr/>
                </a:tc>
                <a:tc>
                  <a:txBody>
                    <a:bodyPr/>
                    <a:lstStyle/>
                    <a:p>
                      <a:r>
                        <a:rPr lang="en-US" dirty="0">
                          <a:latin typeface="Arial" panose="020B0604020202020204" pitchFamily="34" charset="0"/>
                          <a:cs typeface="Arial" panose="020B0604020202020204" pitchFamily="34" charset="0"/>
                        </a:rPr>
                        <a:t>Employment:</a:t>
                      </a:r>
                    </a:p>
                  </a:txBody>
                  <a:tcPr/>
                </a:tc>
                <a:tc>
                  <a:txBody>
                    <a:bodyPr/>
                    <a:lstStyle/>
                    <a:p>
                      <a:r>
                        <a:rPr lang="en-US" dirty="0">
                          <a:latin typeface="Arial" panose="020B0604020202020204" pitchFamily="34" charset="0"/>
                          <a:cs typeface="Arial" panose="020B0604020202020204" pitchFamily="34" charset="0"/>
                        </a:rPr>
                        <a:t>Independent Living:</a:t>
                      </a:r>
                    </a:p>
                  </a:txBody>
                  <a:tcPr/>
                </a:tc>
                <a:extLst>
                  <a:ext uri="{0D108BD9-81ED-4DB2-BD59-A6C34878D82A}">
                    <a16:rowId xmlns:a16="http://schemas.microsoft.com/office/drawing/2014/main" val="3426304699"/>
                  </a:ext>
                </a:extLst>
              </a:tr>
              <a:tr h="3079873">
                <a:tc>
                  <a:txBody>
                    <a:bodyPr/>
                    <a:lstStyle/>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IEP Goal</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Post-Secondary training plan</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Information provided to parent OR Involved agencies</a:t>
                      </a:r>
                    </a:p>
                    <a:p>
                      <a:pPr marL="285750" indent="-285750">
                        <a:buFont typeface="Arial" panose="020B0604020202020204" pitchFamily="34" charset="0"/>
                        <a:buChar char="•"/>
                      </a:pPr>
                      <a:r>
                        <a:rPr lang="en-US" sz="1400" b="0" i="0" kern="1200" dirty="0">
                          <a:solidFill>
                            <a:schemeClr val="dk1"/>
                          </a:solidFill>
                          <a:effectLst/>
                          <a:latin typeface="Arial" panose="020B0604020202020204" pitchFamily="34" charset="0"/>
                          <a:ea typeface="+mn-ea"/>
                          <a:cs typeface="Arial" panose="020B0604020202020204" pitchFamily="34" charset="0"/>
                        </a:rPr>
                        <a:t>Complete transition Interview</a:t>
                      </a:r>
                    </a:p>
                    <a:p>
                      <a:pPr marL="285750" indent="-285750">
                        <a:buFont typeface="Arial" panose="020B0604020202020204" pitchFamily="34" charset="0"/>
                        <a:buChar char="•"/>
                      </a:pPr>
                      <a:r>
                        <a:rPr lang="en-US" sz="1400" b="0" i="0" kern="1200" dirty="0">
                          <a:solidFill>
                            <a:schemeClr val="dk1"/>
                          </a:solidFill>
                          <a:effectLst/>
                          <a:latin typeface="Arial" panose="020B0604020202020204" pitchFamily="34" charset="0"/>
                          <a:ea typeface="+mn-ea"/>
                          <a:cs typeface="Arial" panose="020B0604020202020204" pitchFamily="34" charset="0"/>
                        </a:rPr>
                        <a:t>Meet with at least ___ post-secondary institutions asking meaningful questions relating to career goals</a:t>
                      </a:r>
                    </a:p>
                    <a:p>
                      <a:pPr marL="285750" indent="-285750">
                        <a:buFont typeface="Arial" panose="020B0604020202020204" pitchFamily="34" charset="0"/>
                        <a:buChar char="•"/>
                      </a:pPr>
                      <a:r>
                        <a:rPr lang="en-US" sz="1400" b="0" i="0" kern="1200" dirty="0">
                          <a:solidFill>
                            <a:schemeClr val="dk1"/>
                          </a:solidFill>
                          <a:effectLst/>
                          <a:latin typeface="Arial" panose="020B0604020202020204" pitchFamily="34" charset="0"/>
                          <a:ea typeface="+mn-ea"/>
                          <a:cs typeface="Arial" panose="020B0604020202020204" pitchFamily="34" charset="0"/>
                        </a:rPr>
                        <a:t>Attend college and career fairs</a:t>
                      </a:r>
                    </a:p>
                    <a:p>
                      <a:pPr marL="285750" indent="-285750">
                        <a:buFont typeface="Arial" panose="020B0604020202020204" pitchFamily="34" charset="0"/>
                        <a:buChar char="•"/>
                      </a:pPr>
                      <a:r>
                        <a:rPr lang="en-US" sz="1400" b="0" i="0" kern="1200" dirty="0">
                          <a:solidFill>
                            <a:schemeClr val="dk1"/>
                          </a:solidFill>
                          <a:effectLst/>
                          <a:latin typeface="Arial" panose="020B0604020202020204" pitchFamily="34" charset="0"/>
                          <a:ea typeface="+mn-ea"/>
                          <a:cs typeface="Arial" panose="020B0604020202020204" pitchFamily="34" charset="0"/>
                        </a:rPr>
                        <a:t>Complete the PAS class through OVR</a:t>
                      </a:r>
                      <a:endParaRPr lang="en-US" sz="1400" dirty="0">
                        <a:latin typeface="Arial" panose="020B0604020202020204" pitchFamily="34" charset="0"/>
                        <a:cs typeface="Arial" panose="020B0604020202020204" pitchFamily="34" charset="0"/>
                      </a:endParaRPr>
                    </a:p>
                  </a:txBody>
                  <a:tcPr/>
                </a:tc>
                <a:tc>
                  <a:txBody>
                    <a:bodyPr/>
                    <a:lstStyle/>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IEP Goal</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Involved agency</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Complete transition interview</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Develop and assemble career acquisition documents such are cover letter &amp; resume</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Participate in senior mock interviews</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List if they have a POS at a CTC</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Instruction how to utilize job search engines</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If they complete and WBLE’s</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Student will participate in CBI’s during the school year</a:t>
                      </a:r>
                    </a:p>
                  </a:txBody>
                  <a:tcPr/>
                </a:tc>
                <a:tc>
                  <a:txBody>
                    <a:bodyPr/>
                    <a:lstStyle/>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IEP Goal</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Participate in Soft Skills Challenge</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Register for Selective Service (18 year old males only)</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List courses relating to independent living (POS, culinary, technical)</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POS at a CTC</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Apartment living skills</a:t>
                      </a:r>
                    </a:p>
                  </a:txBody>
                  <a:tcPr/>
                </a:tc>
                <a:extLst>
                  <a:ext uri="{0D108BD9-81ED-4DB2-BD59-A6C34878D82A}">
                    <a16:rowId xmlns:a16="http://schemas.microsoft.com/office/drawing/2014/main" val="197372936"/>
                  </a:ext>
                </a:extLst>
              </a:tr>
            </a:tbl>
          </a:graphicData>
        </a:graphic>
      </p:graphicFrame>
    </p:spTree>
    <p:extLst>
      <p:ext uri="{BB962C8B-B14F-4D97-AF65-F5344CB8AC3E}">
        <p14:creationId xmlns:p14="http://schemas.microsoft.com/office/powerpoint/2010/main" val="69530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F368D-14A8-49A5-9D5B-CE485957E454}"/>
              </a:ext>
            </a:extLst>
          </p:cNvPr>
          <p:cNvSpPr>
            <a:spLocks noGrp="1"/>
          </p:cNvSpPr>
          <p:nvPr>
            <p:ph type="title"/>
          </p:nvPr>
        </p:nvSpPr>
        <p:spPr>
          <a:xfrm>
            <a:off x="1484311" y="365760"/>
            <a:ext cx="10018713" cy="1355465"/>
          </a:xfrm>
        </p:spPr>
        <p:txBody>
          <a:bodyPr/>
          <a:lstStyle/>
          <a:p>
            <a:r>
              <a:rPr lang="en-US" dirty="0">
                <a:latin typeface="Arial" panose="020B0604020202020204" pitchFamily="34" charset="0"/>
                <a:cs typeface="Arial" panose="020B0604020202020204" pitchFamily="34" charset="0"/>
              </a:rPr>
              <a:t>How can students be involved?</a:t>
            </a:r>
          </a:p>
        </p:txBody>
      </p:sp>
      <p:sp>
        <p:nvSpPr>
          <p:cNvPr id="3" name="Content Placeholder 2">
            <a:extLst>
              <a:ext uri="{FF2B5EF4-FFF2-40B4-BE49-F238E27FC236}">
                <a16:creationId xmlns:a16="http://schemas.microsoft.com/office/drawing/2014/main" id="{5C26AC87-87E3-41F9-92F0-19141BACC761}"/>
              </a:ext>
            </a:extLst>
          </p:cNvPr>
          <p:cNvSpPr>
            <a:spLocks noGrp="1"/>
          </p:cNvSpPr>
          <p:nvPr>
            <p:ph idx="1"/>
          </p:nvPr>
        </p:nvSpPr>
        <p:spPr>
          <a:xfrm>
            <a:off x="1484310" y="1979407"/>
            <a:ext cx="10018713" cy="4163209"/>
          </a:xfrm>
        </p:spPr>
        <p:txBody>
          <a:bodyPr>
            <a:normAutofit lnSpcReduction="10000"/>
          </a:bodyPr>
          <a:lstStyle/>
          <a:p>
            <a:r>
              <a:rPr lang="en-US" dirty="0">
                <a:latin typeface="Arial" panose="020B0604020202020204" pitchFamily="34" charset="0"/>
                <a:cs typeface="Arial" panose="020B0604020202020204" pitchFamily="34" charset="0"/>
              </a:rPr>
              <a:t>Participate in their transition planning interview (required annually)</a:t>
            </a:r>
          </a:p>
          <a:p>
            <a:pPr lvl="1"/>
            <a:r>
              <a:rPr lang="en-US" dirty="0">
                <a:latin typeface="Arial" panose="020B0604020202020204" pitchFamily="34" charset="0"/>
                <a:cs typeface="Arial" panose="020B0604020202020204" pitchFamily="34" charset="0"/>
                <a:hlinkClick r:id="rId2"/>
              </a:rPr>
              <a:t>https://www.onetonline.org/</a:t>
            </a: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hlinkClick r:id="rId3"/>
              </a:rPr>
              <a:t>https://secure.smore.com/56ghr</a:t>
            </a:r>
            <a:r>
              <a:rPr lang="en-US" dirty="0">
                <a:latin typeface="Arial" panose="020B0604020202020204" pitchFamily="34" charset="0"/>
                <a:cs typeface="Arial" panose="020B0604020202020204" pitchFamily="34" charset="0"/>
              </a:rPr>
              <a:t> (resource IU28)</a:t>
            </a:r>
          </a:p>
          <a:p>
            <a:pPr lvl="1"/>
            <a:r>
              <a:rPr lang="en-US" dirty="0">
                <a:latin typeface="Arial" panose="020B0604020202020204" pitchFamily="34" charset="0"/>
                <a:cs typeface="Arial" panose="020B0604020202020204" pitchFamily="34" charset="0"/>
                <a:hlinkClick r:id="rId4"/>
              </a:rPr>
              <a:t>https://mail.google.com/mail/u/0/#search/transition+discovery+book/FMfcgxwCgpglmfBXMmSrSCVvzzwVgNvd?projector=1&amp;messagePartId=0.1</a:t>
            </a:r>
            <a:r>
              <a:rPr lang="en-US" dirty="0">
                <a:latin typeface="Arial" panose="020B0604020202020204" pitchFamily="34" charset="0"/>
                <a:cs typeface="Arial" panose="020B0604020202020204" pitchFamily="34" charset="0"/>
              </a:rPr>
              <a:t> </a:t>
            </a:r>
          </a:p>
          <a:p>
            <a:r>
              <a:rPr lang="en-US" dirty="0">
                <a:latin typeface="Arial" panose="020B0604020202020204" pitchFamily="34" charset="0"/>
                <a:cs typeface="Arial" panose="020B0604020202020204" pitchFamily="34" charset="0"/>
              </a:rPr>
              <a:t>Take an active role in their IEP – be aware of their disability</a:t>
            </a:r>
          </a:p>
          <a:p>
            <a:r>
              <a:rPr lang="en-US" dirty="0">
                <a:latin typeface="Arial" panose="020B0604020202020204" pitchFamily="34" charset="0"/>
                <a:cs typeface="Arial" panose="020B0604020202020204" pitchFamily="34" charset="0"/>
              </a:rPr>
              <a:t>Self-advocacy</a:t>
            </a:r>
          </a:p>
          <a:p>
            <a:r>
              <a:rPr lang="en-US" dirty="0">
                <a:latin typeface="Arial" panose="020B0604020202020204" pitchFamily="34" charset="0"/>
                <a:cs typeface="Arial" panose="020B0604020202020204" pitchFamily="34" charset="0"/>
              </a:rPr>
              <a:t>Participate in WBL, job shadowing and volunteer opportunities</a:t>
            </a:r>
          </a:p>
          <a:p>
            <a:r>
              <a:rPr lang="en-US" dirty="0">
                <a:latin typeface="Arial" panose="020B0604020202020204" pitchFamily="34" charset="0"/>
                <a:cs typeface="Arial" panose="020B0604020202020204" pitchFamily="34" charset="0"/>
              </a:rPr>
              <a:t>Transportation!</a:t>
            </a:r>
          </a:p>
          <a:p>
            <a:endParaRPr lang="en-US" dirty="0"/>
          </a:p>
        </p:txBody>
      </p:sp>
    </p:spTree>
    <p:extLst>
      <p:ext uri="{BB962C8B-B14F-4D97-AF65-F5344CB8AC3E}">
        <p14:creationId xmlns:p14="http://schemas.microsoft.com/office/powerpoint/2010/main" val="682816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59C5E-BBF4-4E1C-A396-A5F3C156004E}"/>
              </a:ext>
            </a:extLst>
          </p:cNvPr>
          <p:cNvSpPr>
            <a:spLocks noGrp="1"/>
          </p:cNvSpPr>
          <p:nvPr>
            <p:ph type="title"/>
          </p:nvPr>
        </p:nvSpPr>
        <p:spPr>
          <a:xfrm>
            <a:off x="1484311" y="301215"/>
            <a:ext cx="10018713" cy="1420010"/>
          </a:xfrm>
        </p:spPr>
        <p:txBody>
          <a:bodyPr/>
          <a:lstStyle/>
          <a:p>
            <a:r>
              <a:rPr lang="en-US" dirty="0"/>
              <a:t>How can the parents be involved?</a:t>
            </a:r>
          </a:p>
        </p:txBody>
      </p:sp>
      <p:sp>
        <p:nvSpPr>
          <p:cNvPr id="3" name="Content Placeholder 2">
            <a:extLst>
              <a:ext uri="{FF2B5EF4-FFF2-40B4-BE49-F238E27FC236}">
                <a16:creationId xmlns:a16="http://schemas.microsoft.com/office/drawing/2014/main" id="{7BCD5425-B941-465F-BD6A-F52FDC0F8118}"/>
              </a:ext>
            </a:extLst>
          </p:cNvPr>
          <p:cNvSpPr>
            <a:spLocks noGrp="1"/>
          </p:cNvSpPr>
          <p:nvPr>
            <p:ph idx="1"/>
          </p:nvPr>
        </p:nvSpPr>
        <p:spPr>
          <a:xfrm>
            <a:off x="1484310" y="1721225"/>
            <a:ext cx="10018713" cy="4249269"/>
          </a:xfrm>
        </p:spPr>
        <p:txBody>
          <a:bodyPr>
            <a:normAutofit/>
          </a:bodyPr>
          <a:lstStyle/>
          <a:p>
            <a:r>
              <a:rPr lang="en-US" sz="2000" dirty="0">
                <a:latin typeface="Arial" panose="020B0604020202020204" pitchFamily="34" charset="0"/>
                <a:cs typeface="Arial" panose="020B0604020202020204" pitchFamily="34" charset="0"/>
              </a:rPr>
              <a:t>Attend IEP meetings and help with setting realistic employment and education goals</a:t>
            </a:r>
          </a:p>
          <a:p>
            <a:pPr marL="0" indent="0">
              <a:buNone/>
            </a:pP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Talk with your child about their interests</a:t>
            </a:r>
          </a:p>
          <a:p>
            <a:pPr marL="0" indent="0">
              <a:buNone/>
            </a:pP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Support them working in the community – also a great resume builder</a:t>
            </a:r>
          </a:p>
          <a:p>
            <a:pPr marL="0" indent="0">
              <a:buNone/>
            </a:pP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Stay informed about community agencies who can assist with life after high school</a:t>
            </a:r>
          </a:p>
          <a:p>
            <a:pPr marL="0" indent="0">
              <a:buNone/>
            </a:pP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Help your child practice skills at home to make them more independent</a:t>
            </a:r>
          </a:p>
        </p:txBody>
      </p:sp>
    </p:spTree>
    <p:extLst>
      <p:ext uri="{BB962C8B-B14F-4D97-AF65-F5344CB8AC3E}">
        <p14:creationId xmlns:p14="http://schemas.microsoft.com/office/powerpoint/2010/main" val="2811995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81472-A192-4BEE-8BF6-EB4E120F90E4}"/>
              </a:ext>
            </a:extLst>
          </p:cNvPr>
          <p:cNvSpPr>
            <a:spLocks noGrp="1"/>
          </p:cNvSpPr>
          <p:nvPr>
            <p:ph type="title"/>
          </p:nvPr>
        </p:nvSpPr>
        <p:spPr>
          <a:xfrm>
            <a:off x="1484311" y="685800"/>
            <a:ext cx="10018713" cy="1293607"/>
          </a:xfrm>
        </p:spPr>
        <p:txBody>
          <a:bodyPr/>
          <a:lstStyle/>
          <a:p>
            <a:r>
              <a:rPr lang="en-US" dirty="0">
                <a:latin typeface="Arial" panose="020B0604020202020204" pitchFamily="34" charset="0"/>
                <a:cs typeface="Arial" panose="020B0604020202020204" pitchFamily="34" charset="0"/>
              </a:rPr>
              <a:t>Partnering with outside agencies:</a:t>
            </a:r>
          </a:p>
        </p:txBody>
      </p:sp>
      <p:sp>
        <p:nvSpPr>
          <p:cNvPr id="3" name="Content Placeholder 2">
            <a:extLst>
              <a:ext uri="{FF2B5EF4-FFF2-40B4-BE49-F238E27FC236}">
                <a16:creationId xmlns:a16="http://schemas.microsoft.com/office/drawing/2014/main" id="{3F477592-5349-413D-ACB9-BF59BAF6B44F}"/>
              </a:ext>
            </a:extLst>
          </p:cNvPr>
          <p:cNvSpPr>
            <a:spLocks noGrp="1"/>
          </p:cNvSpPr>
          <p:nvPr>
            <p:ph idx="1"/>
          </p:nvPr>
        </p:nvSpPr>
        <p:spPr>
          <a:xfrm>
            <a:off x="1484310" y="1979407"/>
            <a:ext cx="10018713" cy="3811793"/>
          </a:xfrm>
        </p:spPr>
        <p:txBody>
          <a:bodyPr>
            <a:normAutofit fontScale="92500" lnSpcReduction="20000"/>
          </a:bodyPr>
          <a:lstStyle/>
          <a:p>
            <a:r>
              <a:rPr lang="en-US" sz="2200" dirty="0">
                <a:latin typeface="Arial" panose="020B0604020202020204" pitchFamily="34" charset="0"/>
                <a:cs typeface="Arial" panose="020B0604020202020204" pitchFamily="34" charset="0"/>
              </a:rPr>
              <a:t>Schools should assist with agency partnering during the student’s annual IEP meeting to initiate these services</a:t>
            </a:r>
          </a:p>
          <a:p>
            <a:r>
              <a:rPr lang="en-US" sz="2200" dirty="0">
                <a:latin typeface="Arial" panose="020B0604020202020204" pitchFamily="34" charset="0"/>
                <a:cs typeface="Arial" panose="020B0604020202020204" pitchFamily="34" charset="0"/>
              </a:rPr>
              <a:t>Examples may include:</a:t>
            </a:r>
          </a:p>
          <a:p>
            <a:pPr lvl="1"/>
            <a:r>
              <a:rPr lang="en-US" sz="2200" dirty="0">
                <a:latin typeface="Arial" panose="020B0604020202020204" pitchFamily="34" charset="0"/>
                <a:cs typeface="Arial" panose="020B0604020202020204" pitchFamily="34" charset="0"/>
              </a:rPr>
              <a:t>Career TRACK, Career Link, OVR, Alliance for Non-Profit, AHEDD</a:t>
            </a:r>
          </a:p>
          <a:p>
            <a:r>
              <a:rPr lang="en-US" sz="2200" dirty="0">
                <a:latin typeface="Arial" panose="020B0604020202020204" pitchFamily="34" charset="0"/>
                <a:cs typeface="Arial" panose="020B0604020202020204" pitchFamily="34" charset="0"/>
              </a:rPr>
              <a:t>Parent’s needs to agree for these services to occur</a:t>
            </a:r>
          </a:p>
          <a:p>
            <a:r>
              <a:rPr lang="en-US" sz="2200" dirty="0">
                <a:latin typeface="Arial" panose="020B0604020202020204" pitchFamily="34" charset="0"/>
                <a:cs typeface="Arial" panose="020B0604020202020204" pitchFamily="34" charset="0"/>
              </a:rPr>
              <a:t>Early collaboration leads to smoother post-secondary transitions – CANNOT wait until the students senior year</a:t>
            </a:r>
          </a:p>
          <a:p>
            <a:pPr marL="0" indent="0">
              <a:buNone/>
            </a:pPr>
            <a:endParaRPr lang="en-US" sz="2200" dirty="0">
              <a:latin typeface="Arial" panose="020B0604020202020204" pitchFamily="34" charset="0"/>
              <a:cs typeface="Arial" panose="020B0604020202020204" pitchFamily="34" charset="0"/>
            </a:endParaRPr>
          </a:p>
          <a:p>
            <a:r>
              <a:rPr lang="en-US" sz="2200" dirty="0">
                <a:latin typeface="Arial" panose="020B0604020202020204" pitchFamily="34" charset="0"/>
                <a:cs typeface="Arial" panose="020B0604020202020204" pitchFamily="34" charset="0"/>
              </a:rPr>
              <a:t>Transition to adult living in PA resource:</a:t>
            </a:r>
          </a:p>
          <a:p>
            <a:pPr marL="0" indent="0">
              <a:buNone/>
            </a:pPr>
            <a:r>
              <a:rPr lang="en-US" sz="1600" dirty="0">
                <a:latin typeface="Arial" panose="020B0604020202020204" pitchFamily="34" charset="0"/>
                <a:cs typeface="Arial" panose="020B0604020202020204" pitchFamily="34" charset="0"/>
                <a:hlinkClick r:id="rId2"/>
              </a:rPr>
              <a:t>https://www.pa.gov/content/dam/copapwp-pagov/en/health/documents/topics/documents/programs/infant-and-children-health/The%20FINAL%20Transition%20May%209%202013.pdf</a:t>
            </a:r>
            <a:r>
              <a:rPr lang="en-US" sz="16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414119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757B3-BE4F-4961-896F-472C778B133B}"/>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3E074447-4D01-4DA1-A822-D320C495C1A9}"/>
              </a:ext>
            </a:extLst>
          </p:cNvPr>
          <p:cNvSpPr>
            <a:spLocks noGrp="1"/>
          </p:cNvSpPr>
          <p:nvPr>
            <p:ph idx="1"/>
          </p:nvPr>
        </p:nvSpPr>
        <p:spPr>
          <a:xfrm>
            <a:off x="1484310" y="2011681"/>
            <a:ext cx="10018713" cy="3779520"/>
          </a:xfrm>
        </p:spPr>
        <p:txBody>
          <a:bodyPr/>
          <a:lstStyle/>
          <a:p>
            <a:pPr marL="0" indent="0">
              <a:buNone/>
            </a:pPr>
            <a:r>
              <a:rPr lang="en-US" dirty="0"/>
              <a:t>Contact Information: </a:t>
            </a:r>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9DB2B3C0-C997-4F2B-A6BE-2EAF17B1D748}"/>
              </a:ext>
            </a:extLst>
          </p:cNvPr>
          <p:cNvPicPr>
            <a:picLocks noChangeAspect="1"/>
          </p:cNvPicPr>
          <p:nvPr/>
        </p:nvPicPr>
        <p:blipFill>
          <a:blip r:embed="rId2"/>
          <a:stretch>
            <a:fillRect/>
          </a:stretch>
        </p:blipFill>
        <p:spPr>
          <a:xfrm>
            <a:off x="5077300" y="3764279"/>
            <a:ext cx="3629532" cy="2270761"/>
          </a:xfrm>
          <a:prstGeom prst="rect">
            <a:avLst/>
          </a:prstGeom>
        </p:spPr>
      </p:pic>
      <p:pic>
        <p:nvPicPr>
          <p:cNvPr id="5" name="Picture 4">
            <a:extLst>
              <a:ext uri="{FF2B5EF4-FFF2-40B4-BE49-F238E27FC236}">
                <a16:creationId xmlns:a16="http://schemas.microsoft.com/office/drawing/2014/main" id="{BF37BDD0-70DE-4100-8BF1-16D3D9197461}"/>
              </a:ext>
            </a:extLst>
          </p:cNvPr>
          <p:cNvPicPr>
            <a:picLocks noChangeAspect="1"/>
          </p:cNvPicPr>
          <p:nvPr/>
        </p:nvPicPr>
        <p:blipFill>
          <a:blip r:embed="rId3"/>
          <a:stretch>
            <a:fillRect/>
          </a:stretch>
        </p:blipFill>
        <p:spPr>
          <a:xfrm>
            <a:off x="1966684" y="685800"/>
            <a:ext cx="1185306" cy="1073242"/>
          </a:xfrm>
          <a:prstGeom prst="rect">
            <a:avLst/>
          </a:prstGeom>
        </p:spPr>
      </p:pic>
    </p:spTree>
    <p:extLst>
      <p:ext uri="{BB962C8B-B14F-4D97-AF65-F5344CB8AC3E}">
        <p14:creationId xmlns:p14="http://schemas.microsoft.com/office/powerpoint/2010/main" val="30102258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349</TotalTime>
  <Words>1076</Words>
  <Application>Microsoft Office PowerPoint</Application>
  <PresentationFormat>Widescreen</PresentationFormat>
  <Paragraphs>87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Corbel</vt:lpstr>
      <vt:lpstr>Parallax</vt:lpstr>
      <vt:lpstr>SECONDARY TRANSITION:   In our classrooms, Processes and School Responsibility</vt:lpstr>
      <vt:lpstr>What is secondary transition?</vt:lpstr>
      <vt:lpstr>Legal requirements and school responsibility:</vt:lpstr>
      <vt:lpstr>Where are these transition services located within the IEP?</vt:lpstr>
      <vt:lpstr>Transition services within IEP located con’t:</vt:lpstr>
      <vt:lpstr>How can students be involved?</vt:lpstr>
      <vt:lpstr>How can the parents be involved?</vt:lpstr>
      <vt:lpstr>Partnering with outside agencies: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SECONDARY TRANSITION:   In our classrooms, Processes and School Responsibility</dc:title>
  <dc:creator>Sharon Kunkle</dc:creator>
  <cp:lastModifiedBy>Sharon Kunkle</cp:lastModifiedBy>
  <cp:revision>30</cp:revision>
  <dcterms:created xsi:type="dcterms:W3CDTF">2025-08-26T12:28:41Z</dcterms:created>
  <dcterms:modified xsi:type="dcterms:W3CDTF">2025-08-26T18:18:08Z</dcterms:modified>
</cp:coreProperties>
</file>